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1" r:id="rId9"/>
    <p:sldId id="268" r:id="rId10"/>
    <p:sldId id="264" r:id="rId11"/>
    <p:sldId id="263" r:id="rId12"/>
    <p:sldId id="262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77EF4-C8B5-465E-B14B-79CD8A29CB1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ECA5-C6AF-4678-AA0F-A0210A82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670-FB2A-4D3C-8083-7891C3AAC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D42FC-58D7-4EFB-8A1C-472ACD13B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60228-858D-4EAC-9DB2-A23BF371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A55-66D6-4FA5-B027-0BEE6B23E40E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04115-CD11-4088-A51E-29168296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E69D-3423-4648-9455-ED9E2B88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3CF1-ABF0-4742-985B-A97F29A9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2666A-7E44-47A5-9387-CDECC63B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EBF89-E03F-41DC-9B30-049ED870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DDC1-534E-46E0-B4DF-17818D28F9EC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980F-52BE-4B70-8312-323F92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5FFC-1B3E-433A-A349-5BF42248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6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5A85C-B832-4919-BE0D-F616E9D76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69D2B-AA14-48B5-9F58-1681D626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1804-7E67-4D8F-95A3-01001715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A365-2C62-40D5-BBAA-7B3FFD478233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12A9-E1CA-4F11-A932-C25E91A2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A35E5-52E3-4F41-A016-54D3355F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3996-0EAF-41B2-947E-BF249BF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01498-C7AD-4CD6-B1FC-F3FBBC4F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37CA4-314A-45BF-AAD9-D2989C56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5E0-24F6-4CBD-9F23-03C901D339A5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BCA3-1FEE-4B12-8D40-CB7AD6BF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6F90-15D8-406A-8E19-20C19BF4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1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E9FC-E90F-4E71-9EF7-F80FB04C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818A-C4FC-45CA-9372-728C1026A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6D46D-7119-4099-A54E-A8AD40FD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3D3-C4AE-4966-8A8E-26519A8493AB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D643B-5C59-4243-A73D-2D7C0D26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35C3A-A9B8-40FF-A512-A2B64947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DC89-D2CC-43D0-B4C3-101581A3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DFCD-D623-4333-9F9A-A02347938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EB989-424E-4E2E-A628-E3B80D431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8F597-F69C-4D81-AAB3-08D87AA9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5573-1BF0-489D-B2CC-9C2CBEAD7DE3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AEF85-2E57-4D61-962E-571561C6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4E42-B8B4-46DC-B066-960B8651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D455-F8D2-4A4D-9F6D-B97EE828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783F6-95A9-4A9F-9391-13209A7F7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729E9-BE11-49FD-A761-BE9617900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18ED2-25C5-4BC2-8165-3119C5B92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317DD-B2E1-4CE3-8108-D125AEADF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D4ECE-A73C-49DD-91E8-EFE048DE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42E3-D9CC-48D1-934B-976630FAB7A1}" type="datetime1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4F851-804B-4957-9316-0F3850F5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2A5D0-C358-4269-97DC-37FA091E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686B-B61E-4F20-AB54-04A20A90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A82FC-A7D8-4FBC-8952-AE5F6F9E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2EBC-4783-4382-8761-B4CC62BD5804}" type="datetime1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BD46-D147-4B66-B5C2-AB5E6785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1E886-689C-4A2F-A9D6-9CA15C00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964C9-F17B-4A7E-B215-691B4092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55A-FFF9-4F0B-B2B3-907F6DE8F1B4}" type="datetime1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EB580-650A-4345-B783-E2D989D0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1173-8706-451C-9BA9-FC7C5FCE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9DBE-7EBD-4223-AADE-1D576CF0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B95F-D1DE-4F33-A219-257BF7B1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DE070-D4BA-4889-90E4-115B4E16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EB87D-0837-4203-A139-01A066AE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4C5-3775-48FA-9AA1-A26A7BA83896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CB969-7584-4685-85C2-B4D7033C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D6496-2F89-4B27-84BD-CD2BB9AF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3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70B0-E0F5-4E3F-8173-68B58709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15950-5AAE-49BB-B2C3-57EACBE43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503F5-D77D-4DBE-8AF1-7EDDD9B23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E071A-0141-414A-BCC0-D9BA8529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82AF-73DD-4759-8B3C-10E0D820D3B6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47717-A1C4-4E49-A9A3-7AF91FA9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5A595-E220-4219-B680-886A691E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0DD10-2626-4263-945C-C51821F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3367A-2D9B-4DD2-BDF4-F9117280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B96F-D9CD-47DE-88CC-785242560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E4B3-B6B9-4147-82A4-55D02C815551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241BC-A128-4899-93ED-1B3DC0B6F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Bedford MA Select Board Meeting July 8th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A45EA-D1F6-4BE1-BC34-66462086C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9F71-1868-4F65-B646-5BCE34C0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A99E-89B5-4ADB-872D-253B6E80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9919"/>
            <a:ext cx="9062906" cy="1010044"/>
          </a:xfrm>
        </p:spPr>
        <p:txBody>
          <a:bodyPr>
            <a:normAutofit/>
          </a:bodyPr>
          <a:lstStyle/>
          <a:p>
            <a:r>
              <a:rPr lang="en-US" b="1" dirty="0"/>
              <a:t>PACE program in Bedford 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E04E7-D94C-4F0A-A1D9-DDA302FE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15" y="4125006"/>
            <a:ext cx="2511891" cy="1616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E031B-B2B3-47CB-83D4-312C0D074CBD}"/>
              </a:ext>
            </a:extLst>
          </p:cNvPr>
          <p:cNvSpPr txBox="1"/>
          <p:nvPr/>
        </p:nvSpPr>
        <p:spPr>
          <a:xfrm>
            <a:off x="1605094" y="3429000"/>
            <a:ext cx="509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Andres Correa Energy and Sustainability Manager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6704D0-1C9B-4A8B-94BF-469BC06B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E59F71-1868-4F65-B646-5BCE34C0934B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3D6FFC-48E5-4EE5-8955-F723545D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  <a:endParaRPr lang="en-US" dirty="0"/>
          </a:p>
        </p:txBody>
      </p:sp>
      <p:pic>
        <p:nvPicPr>
          <p:cNvPr id="11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DC6327B5-5B55-43B3-8443-24CC3E5F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7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D4A3-9FCA-415A-A1F2-7BDC3AEF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0"/>
            <a:ext cx="8623883" cy="942866"/>
          </a:xfrm>
        </p:spPr>
        <p:txBody>
          <a:bodyPr>
            <a:normAutofit/>
          </a:bodyPr>
          <a:lstStyle/>
          <a:p>
            <a:r>
              <a:rPr lang="en-US" dirty="0"/>
              <a:t>Communities that adopted PACE 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023B6-28E1-436A-863D-6B58DA0123F0}"/>
              </a:ext>
            </a:extLst>
          </p:cNvPr>
          <p:cNvSpPr txBox="1"/>
          <p:nvPr/>
        </p:nvSpPr>
        <p:spPr>
          <a:xfrm>
            <a:off x="2715237" y="1154177"/>
            <a:ext cx="232654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 Longmeadow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Easthampton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Erving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River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Fitchburg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Franklin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Gardner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Gloucester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Grafton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Barrington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Greenfield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Hingham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Holyoke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Hudson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Lanesborough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Leicester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Lexington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Lowell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Ludlow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52D0-76BE-4DF6-A5B6-EDE8B196F2B0}"/>
              </a:ext>
            </a:extLst>
          </p:cNvPr>
          <p:cNvSpPr txBox="1"/>
          <p:nvPr/>
        </p:nvSpPr>
        <p:spPr>
          <a:xfrm>
            <a:off x="5704516" y="1154177"/>
            <a:ext cx="19881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Lynn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Middleborough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Montague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Bedford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Adams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Andover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Northampton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Norwood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Orange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Peabody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Pittsfield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Plymouth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Provincetown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Randolph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Rockland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Somerville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Southbridge 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4CBEE-123E-4E45-BC43-3B220D5A423B}"/>
              </a:ext>
            </a:extLst>
          </p:cNvPr>
          <p:cNvSpPr txBox="1"/>
          <p:nvPr/>
        </p:nvSpPr>
        <p:spPr>
          <a:xfrm>
            <a:off x="159392" y="1154177"/>
            <a:ext cx="18931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Agawam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Amesbury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Amherst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Ashburnham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Barnstable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Bellingham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Berlin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Beverly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Boston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Brockton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Brookline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Burlington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Cambridge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Chelsea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Chicopee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Concord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Devens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Dudley  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BEAE9-864F-4F0D-8E33-1504F84B21A8}"/>
              </a:ext>
            </a:extLst>
          </p:cNvPr>
          <p:cNvSpPr txBox="1"/>
          <p:nvPr/>
        </p:nvSpPr>
        <p:spPr>
          <a:xfrm>
            <a:off x="8355440" y="1154177"/>
            <a:ext cx="21056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Springfield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Swansea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Taunton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Tyngsborough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Wakefield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Warren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Wellesley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Wellfleet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Wendell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Westborough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Springfield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Winchendon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Woburn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Yarmouth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E00811B-8522-4F88-B2DC-464D9B92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CF5529-0E3D-453C-9AD4-93C0D43BA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28" y="241891"/>
            <a:ext cx="8660143" cy="637421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3EA4F-C286-4520-9EC3-C78F3027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91789-4F1A-4B4C-AB42-78193BC451E0}"/>
              </a:ext>
            </a:extLst>
          </p:cNvPr>
          <p:cNvSpPr/>
          <p:nvPr/>
        </p:nvSpPr>
        <p:spPr>
          <a:xfrm>
            <a:off x="10091956" y="6356350"/>
            <a:ext cx="334115" cy="259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35E8C-1748-45B2-855D-02F4984F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77" y="155968"/>
            <a:ext cx="8710845" cy="654606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B8021-347F-4FF2-ABB7-007F03C2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59364-7CC3-4EDD-AC1C-886B23FC986D}"/>
              </a:ext>
            </a:extLst>
          </p:cNvPr>
          <p:cNvSpPr/>
          <p:nvPr/>
        </p:nvSpPr>
        <p:spPr>
          <a:xfrm>
            <a:off x="10091956" y="6356350"/>
            <a:ext cx="334115" cy="259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87558-AB88-480C-9302-A18CFA85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D3242-4780-4239-BD5D-0656E1E1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A8DBA-A7A4-4A18-BFA8-79C211F5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90" y="40212"/>
            <a:ext cx="8301420" cy="6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2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4EC7B-EEE2-44BD-ABD8-4D0094891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27" y="53479"/>
            <a:ext cx="9194345" cy="675104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30897-9998-4E11-9406-9174C477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5548-7271-49FB-911A-67E46D15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487"/>
            <a:ext cx="6325999" cy="841099"/>
          </a:xfrm>
        </p:spPr>
        <p:txBody>
          <a:bodyPr>
            <a:normAutofit fontScale="90000"/>
          </a:bodyPr>
          <a:lstStyle/>
          <a:p>
            <a:r>
              <a:rPr lang="en-US" dirty="0"/>
              <a:t>PACE Program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252B-BB83-4CBB-8BDD-58ABF713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</a:t>
            </a:r>
            <a:r>
              <a:rPr lang="en-US" dirty="0"/>
              <a:t> Property Assessed Clean Energy Program (</a:t>
            </a:r>
            <a:r>
              <a:rPr lang="en-US" b="1" dirty="0"/>
              <a:t>PACE</a:t>
            </a:r>
            <a:r>
              <a:rPr lang="en-US" dirty="0"/>
              <a:t>).</a:t>
            </a:r>
          </a:p>
          <a:p>
            <a:r>
              <a:rPr lang="en-US" dirty="0"/>
              <a:t>Administered by </a:t>
            </a:r>
            <a:r>
              <a:rPr lang="en-US" b="1" dirty="0"/>
              <a:t>MassDevelopment</a:t>
            </a:r>
            <a:r>
              <a:rPr lang="en-US" dirty="0"/>
              <a:t> and </a:t>
            </a:r>
            <a:r>
              <a:rPr lang="en-US" b="1" dirty="0"/>
              <a:t>Department Of Energy Resources.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31B44-83C7-4CCD-8F07-66ED1173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45" y="4527417"/>
            <a:ext cx="2629267" cy="600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80BF4-C773-49CC-8CE2-2B5C7D9B2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230618"/>
            <a:ext cx="2042654" cy="119375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E80CE7-FFC6-4566-9D27-2115EB0C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F4D18C0-3EBB-4C00-AB51-58EB4BCF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pic>
        <p:nvPicPr>
          <p:cNvPr id="10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49228BF7-B6AA-4B99-B440-9DEF358E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7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CB3B-0171-42A9-BB7A-5D88F74A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202723" cy="1086170"/>
          </a:xfrm>
        </p:spPr>
        <p:txBody>
          <a:bodyPr>
            <a:normAutofit/>
          </a:bodyPr>
          <a:lstStyle/>
          <a:p>
            <a:r>
              <a:rPr lang="en-US" dirty="0"/>
              <a:t>Property Assessed Clean Energy(PACE)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7378-452D-4C41-B1D6-BED2F212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04759" cy="2670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PACE allows commercial property owners to finance </a:t>
            </a:r>
            <a:r>
              <a:rPr lang="en-US" b="1" dirty="0"/>
              <a:t>energy improvements</a:t>
            </a:r>
            <a:r>
              <a:rPr lang="en-US" dirty="0"/>
              <a:t> via </a:t>
            </a:r>
            <a:r>
              <a:rPr lang="en-US" b="1" dirty="0"/>
              <a:t>betterment assessments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311A0-6141-47F5-8BA3-A451CDA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BDDF0-DAAC-4B61-8B90-AE2754A2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pic>
        <p:nvPicPr>
          <p:cNvPr id="7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CD2E9B68-E218-497E-8FAB-9745C984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E64D-1497-4727-BAFF-1ABB8936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BD0BB-91D9-4E8B-B4E8-042D0F3A958C}"/>
              </a:ext>
            </a:extLst>
          </p:cNvPr>
          <p:cNvSpPr txBox="1"/>
          <p:nvPr/>
        </p:nvSpPr>
        <p:spPr>
          <a:xfrm>
            <a:off x="838200" y="2215362"/>
            <a:ext cx="5014520" cy="361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Energy Efficiency</a:t>
            </a:r>
          </a:p>
          <a:p>
            <a:r>
              <a:rPr lang="en-US" sz="2800" dirty="0"/>
              <a:t>-</a:t>
            </a:r>
            <a:r>
              <a:rPr lang="en-US" sz="2800" b="1" dirty="0"/>
              <a:t>Energy Management Systems</a:t>
            </a:r>
          </a:p>
          <a:p>
            <a:r>
              <a:rPr lang="en-US" sz="2800" dirty="0"/>
              <a:t>-</a:t>
            </a:r>
            <a:r>
              <a:rPr lang="en-US" sz="2800" b="1" dirty="0"/>
              <a:t>Insulation and air sealing</a:t>
            </a:r>
          </a:p>
          <a:p>
            <a:r>
              <a:rPr lang="en-US" sz="2800" dirty="0"/>
              <a:t>-HVAC systems</a:t>
            </a:r>
          </a:p>
          <a:p>
            <a:r>
              <a:rPr lang="en-US" sz="2800" dirty="0"/>
              <a:t>-Boilers and furnaces</a:t>
            </a:r>
          </a:p>
          <a:p>
            <a:r>
              <a:rPr lang="en-US" sz="2800" dirty="0"/>
              <a:t>-Lighting</a:t>
            </a:r>
          </a:p>
          <a:p>
            <a:r>
              <a:rPr lang="en-US" sz="2800" dirty="0"/>
              <a:t>-</a:t>
            </a:r>
            <a:r>
              <a:rPr lang="en-US" sz="2800" b="1" dirty="0"/>
              <a:t>Energy Recovery and redistribution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778A7-EEB7-4704-AB4F-7080B0DCFFA8}"/>
              </a:ext>
            </a:extLst>
          </p:cNvPr>
          <p:cNvSpPr txBox="1"/>
          <p:nvPr/>
        </p:nvSpPr>
        <p:spPr>
          <a:xfrm>
            <a:off x="6339282" y="2215362"/>
            <a:ext cx="3215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Renewable Energy</a:t>
            </a:r>
          </a:p>
          <a:p>
            <a:r>
              <a:rPr lang="en-US" sz="2800" dirty="0"/>
              <a:t>-Solar panels</a:t>
            </a:r>
          </a:p>
          <a:p>
            <a:r>
              <a:rPr lang="en-US" sz="2800" dirty="0"/>
              <a:t>-Solar hot water</a:t>
            </a:r>
          </a:p>
          <a:p>
            <a:r>
              <a:rPr lang="en-US" sz="2800" dirty="0"/>
              <a:t>-Geothermal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E8CF8-CC39-4B13-B207-721E365E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98DAD6-26E3-456A-BFB1-DBEDDB77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pic>
        <p:nvPicPr>
          <p:cNvPr id="8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18337B5C-0815-471A-9B09-1C735230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1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57A1-87A6-40C4-9C65-560EFAB2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516697" cy="1769671"/>
          </a:xfrm>
        </p:spPr>
        <p:txBody>
          <a:bodyPr>
            <a:normAutofit/>
          </a:bodyPr>
          <a:lstStyle/>
          <a:p>
            <a:r>
              <a:rPr lang="en-US" dirty="0"/>
              <a:t>Eligible Properties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0E70AE-4F89-4989-A881-0BE23C9F0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49054"/>
              </p:ext>
            </p:extLst>
          </p:nvPr>
        </p:nvGraphicFramePr>
        <p:xfrm>
          <a:off x="3026166" y="70332"/>
          <a:ext cx="7385435" cy="661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207">
                  <a:extLst>
                    <a:ext uri="{9D8B030D-6E8A-4147-A177-3AD203B41FA5}">
                      <a16:colId xmlns:a16="http://schemas.microsoft.com/office/drawing/2014/main" val="1400479853"/>
                    </a:ext>
                  </a:extLst>
                </a:gridCol>
                <a:gridCol w="3735228">
                  <a:extLst>
                    <a:ext uri="{9D8B030D-6E8A-4147-A177-3AD203B41FA5}">
                      <a16:colId xmlns:a16="http://schemas.microsoft.com/office/drawing/2014/main" val="498019871"/>
                    </a:ext>
                  </a:extLst>
                </a:gridCol>
              </a:tblGrid>
              <a:tr h="488089">
                <a:tc>
                  <a:txBody>
                    <a:bodyPr/>
                    <a:lstStyle/>
                    <a:p>
                      <a:r>
                        <a:rPr lang="en-US" dirty="0"/>
                        <a:t>New and Existing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properties In Bedford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55436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u="sng" dirty="0">
                          <a:highlight>
                            <a:srgbClr val="00FFFF"/>
                          </a:highlight>
                        </a:rPr>
                        <a:t>Commercial/Industrial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͌͌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26982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dirty="0"/>
                        <a:t>Office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63340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dirty="0"/>
                        <a:t>Malls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14059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dirty="0"/>
                        <a:t>Hotels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35268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dirty="0"/>
                        <a:t>Restaurants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00258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dirty="0"/>
                        <a:t>Manufacturers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39797"/>
                  </a:ext>
                </a:extLst>
              </a:tr>
              <a:tr h="548327">
                <a:tc>
                  <a:txBody>
                    <a:bodyPr/>
                    <a:lstStyle/>
                    <a:p>
                      <a:r>
                        <a:rPr lang="en-US" dirty="0"/>
                        <a:t>Others (could fit in diff categories)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360955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u="sng" dirty="0">
                          <a:highlight>
                            <a:srgbClr val="00FFFF"/>
                          </a:highlight>
                        </a:rPr>
                        <a:t>Not For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͌͌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41927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u="none" dirty="0"/>
                        <a:t>YMCA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7566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u="none" dirty="0"/>
                        <a:t>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94472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u="none" dirty="0"/>
                        <a:t>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29210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u="sng" dirty="0">
                          <a:highlight>
                            <a:srgbClr val="00FFFF"/>
                          </a:highlight>
                        </a:rPr>
                        <a:t>Multifamily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͌͌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6216"/>
                  </a:ext>
                </a:extLst>
              </a:tr>
              <a:tr h="548327">
                <a:tc>
                  <a:txBody>
                    <a:bodyPr/>
                    <a:lstStyle/>
                    <a:p>
                      <a:r>
                        <a:rPr lang="en-US" u="none" dirty="0"/>
                        <a:t>Apartment Complexes (5 or more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78511"/>
                  </a:ext>
                </a:extLst>
              </a:tr>
              <a:tr h="548327">
                <a:tc>
                  <a:txBody>
                    <a:bodyPr/>
                    <a:lstStyle/>
                    <a:p>
                      <a:r>
                        <a:rPr lang="en-US" u="sng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347"/>
                  </a:ext>
                </a:extLst>
              </a:tr>
              <a:tr h="313330">
                <a:tc>
                  <a:txBody>
                    <a:bodyPr/>
                    <a:lstStyle/>
                    <a:p>
                      <a:r>
                        <a:rPr lang="en-US" b="1" u="none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͌͌͌ 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789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7A262F-8833-4C13-A5C2-D2F698E77774}"/>
              </a:ext>
            </a:extLst>
          </p:cNvPr>
          <p:cNvSpPr txBox="1"/>
          <p:nvPr/>
        </p:nvSpPr>
        <p:spPr>
          <a:xfrm rot="16200000">
            <a:off x="10737318" y="5414985"/>
            <a:ext cx="251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aggregated From Assessment data base and Bedford Business info data base*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AA1E3-BB29-46F2-8344-2D9E7554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915DE-509C-44FC-8E96-A8E07236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483" y="6605105"/>
            <a:ext cx="4114800" cy="365125"/>
          </a:xfrm>
        </p:spPr>
        <p:txBody>
          <a:bodyPr/>
          <a:lstStyle/>
          <a:p>
            <a:r>
              <a:rPr lang="en-US" dirty="0"/>
              <a:t>Bedford MA Select Board Meeting July 8th 2024</a:t>
            </a:r>
          </a:p>
        </p:txBody>
      </p:sp>
      <p:pic>
        <p:nvPicPr>
          <p:cNvPr id="10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D75E586C-0B1B-4BE1-BBB3-6672E921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4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2D89-A5A5-4BF8-B39C-C326766C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PACE 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1978-7CA7-48E7-9A0D-C8E3739C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4659" cy="3325215"/>
          </a:xfrm>
        </p:spPr>
        <p:txBody>
          <a:bodyPr/>
          <a:lstStyle/>
          <a:p>
            <a:r>
              <a:rPr lang="en-US" dirty="0"/>
              <a:t>Can leave program at any time.</a:t>
            </a:r>
          </a:p>
          <a:p>
            <a:r>
              <a:rPr lang="en-US" dirty="0"/>
              <a:t>Maximum financing term allowed is 20 years.</a:t>
            </a:r>
          </a:p>
          <a:p>
            <a:r>
              <a:rPr lang="en-US" b="1" dirty="0"/>
              <a:t>Energy cost savings must exceed cost of improvements.</a:t>
            </a:r>
          </a:p>
          <a:p>
            <a:r>
              <a:rPr lang="en-US" b="1" dirty="0"/>
              <a:t>PACE obligation to pay stays with the property.</a:t>
            </a:r>
          </a:p>
          <a:p>
            <a:r>
              <a:rPr lang="en-US" dirty="0"/>
              <a:t>Retroactive consideration for installed improvements.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3D43-98C8-42B1-9A81-BEDB8B41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B7CD-0FFD-482F-AB5B-64A0F00E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pic>
        <p:nvPicPr>
          <p:cNvPr id="7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E0EDB54E-4844-423E-A03E-D4165B35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9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1A37-E2ED-4CCE-825C-E2811208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PACE 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A2F3B-18BC-4AB8-B755-3CFFADAE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3151"/>
          </a:xfrm>
        </p:spPr>
        <p:txBody>
          <a:bodyPr>
            <a:normAutofit/>
          </a:bodyPr>
          <a:lstStyle/>
          <a:p>
            <a:r>
              <a:rPr lang="en-US" dirty="0"/>
              <a:t>Capital Providers hold enforcement rights to pursue remedies in a default</a:t>
            </a:r>
          </a:p>
          <a:p>
            <a:pPr marL="0" indent="0">
              <a:buNone/>
            </a:pPr>
            <a:r>
              <a:rPr lang="en-US" dirty="0"/>
              <a:t>      -PACE cannot be accelerated (only unpaid billed assessment can be        pursued in a default).</a:t>
            </a:r>
          </a:p>
          <a:p>
            <a:pPr marL="0" indent="0">
              <a:buNone/>
            </a:pPr>
            <a:r>
              <a:rPr lang="en-US" dirty="0"/>
              <a:t>      -</a:t>
            </a:r>
            <a:r>
              <a:rPr lang="en-US" b="1" dirty="0"/>
              <a:t>Municipal liens are senior to PACE, and PACE lies is senior to private mortgage lien(s) in default.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67F60-D5EA-49C9-9165-5D1D8810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E7824-72D7-48FA-811B-C25400F6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  <p:pic>
        <p:nvPicPr>
          <p:cNvPr id="7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2025722C-B1D9-41B5-8C28-BEB2455D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3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6B35-5494-4757-ABE1-1669D3AD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83" y="2957221"/>
            <a:ext cx="1829499" cy="943558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  <p:pic>
        <p:nvPicPr>
          <p:cNvPr id="4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F7D55B4A-8B0A-44AF-95C1-D8CAF5A2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7D88F-0CCF-49F9-848C-BE28DBD0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23D37-C08E-4D85-AB73-44CEE43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</p:spTree>
    <p:extLst>
      <p:ext uri="{BB962C8B-B14F-4D97-AF65-F5344CB8AC3E}">
        <p14:creationId xmlns:p14="http://schemas.microsoft.com/office/powerpoint/2010/main" val="21369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6B35-5494-4757-ABE1-1669D3AD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83" y="2957221"/>
            <a:ext cx="2433506" cy="884937"/>
          </a:xfrm>
        </p:spPr>
        <p:txBody>
          <a:bodyPr>
            <a:normAutofit/>
          </a:bodyPr>
          <a:lstStyle/>
          <a:p>
            <a:r>
              <a:rPr lang="en-US" dirty="0"/>
              <a:t>Appendix</a:t>
            </a:r>
          </a:p>
        </p:txBody>
      </p:sp>
      <p:pic>
        <p:nvPicPr>
          <p:cNvPr id="4" name="Picture 2" descr="Volunteer Opportunities With The Town Of Bedford | Bedford, MA Patch">
            <a:extLst>
              <a:ext uri="{FF2B5EF4-FFF2-40B4-BE49-F238E27FC236}">
                <a16:creationId xmlns:a16="http://schemas.microsoft.com/office/drawing/2014/main" id="{F7D55B4A-8B0A-44AF-95C1-D8CAF5A2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6053851"/>
            <a:ext cx="738930" cy="7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7D88F-0CCF-49F9-848C-BE28DBD0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9F71-1868-4F65-B646-5BCE34C0934B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23D37-C08E-4D85-AB73-44CEE43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Bedford MA Select Board Meeting July 8th 2024</a:t>
            </a:r>
          </a:p>
        </p:txBody>
      </p:sp>
    </p:spTree>
    <p:extLst>
      <p:ext uri="{BB962C8B-B14F-4D97-AF65-F5344CB8AC3E}">
        <p14:creationId xmlns:p14="http://schemas.microsoft.com/office/powerpoint/2010/main" val="58706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524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PACE program in Bedford MA</vt:lpstr>
      <vt:lpstr>PACE Program introduction</vt:lpstr>
      <vt:lpstr>Property Assessed Clean Energy(PACE)</vt:lpstr>
      <vt:lpstr>Eligible Measures</vt:lpstr>
      <vt:lpstr>Eligible Properties </vt:lpstr>
      <vt:lpstr>Key elements PACE MA</vt:lpstr>
      <vt:lpstr>Key elements PACE MA</vt:lpstr>
      <vt:lpstr>Thanks</vt:lpstr>
      <vt:lpstr>Appendix</vt:lpstr>
      <vt:lpstr>Communities that adopted PACE 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program Bedford MA</dc:title>
  <dc:creator>Correa, Andres</dc:creator>
  <cp:lastModifiedBy>Correa, Andres</cp:lastModifiedBy>
  <cp:revision>64</cp:revision>
  <dcterms:created xsi:type="dcterms:W3CDTF">2024-06-20T17:49:57Z</dcterms:created>
  <dcterms:modified xsi:type="dcterms:W3CDTF">2024-07-08T18:22:52Z</dcterms:modified>
</cp:coreProperties>
</file>